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76" y="-48"/>
      </p:cViewPr>
      <p:guideLst>
        <p:guide orient="horz" pos="2160"/>
        <p:guide pos="2880"/>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15253F6-1B6C-4088-AC49-8198C750A1BB}"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1B3FC5-90BE-4997-B23A-7ACEE0EE62E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253F6-1B6C-4088-AC49-8198C750A1BB}" type="datetimeFigureOut">
              <a:rPr lang="el-GR" smtClean="0"/>
              <a:pPr/>
              <a:t>9/4/2020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B3FC5-90BE-4997-B23A-7ACEE0EE62E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afeyoutube.net/w/s7m5"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afeyoutube.net/w/GEm5"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safeyoutube.net/w/4Tm5"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safeyoutube.net/w/lMn5"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audio" Target="file:///C:\Users\Lenovo\Desktop\&#921;&#963;&#964;&#959;&#963;&#949;&#955;&#943;&#948;&#945;%2017&#959;&#965;%20&#916;.&#931;\&#922;&#940;&#955;&#945;&#957;&#964;&#945;%20&#923;&#945;&#950;&#940;&#961;&#959;&#965;.m4a"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hyperlink" Target="https://enypografa.gr/%CE%B1%CF%85%CF%84%CE%BF%CE%B4%CE%B9%CE%BF%CE%B9%CE%BA%CE%B7%CF%83%CE%B7/%CF%80%CE%B1%CF%83%CF%87%CE%B1%CE%BB%CE%B9%CE%BD%CE%AD%CF%82-%CE%B5%CE%BA%CE%B4%CE%B7%CE%BB%CF%8E%CF%83%CE%B5%CE%B9%CF%82-%CE%B1%CF%80%CF%8C-%CF%84%CE%B1-%CE%BA%CE%B1%CF%80%CE%B7-%CE%B4%CE%AE%CE%BC/" TargetMode="External"/><Relationship Id="rId3" Type="http://schemas.openxmlformats.org/officeDocument/2006/relationships/hyperlink" Target="https://www.galatsi.gov.gr/event/savvato-tou-lazarou-me-polles-paschalines-ekdilosis-kalanta-tou-lazarou-chiropiita-lazarakia-ithi-ke-ethima-tou-pascha-ke-synavlia-entechnis-mousikis/" TargetMode="External"/><Relationship Id="rId7" Type="http://schemas.openxmlformats.org/officeDocument/2006/relationships/hyperlink" Target="https://oikohouse.wordpress.com/2018/03/31/%CF%83%CE%AC%CE%B2%CE%B2%CE%B1%CF%84%CE%BF-%CF%84%CE%BF%CF%85-%CE%BB%CE%B1%CE%B6%CE%AC%CF%81%CE%BF%CF%85-%CE%AE%CF%81%CE%B8%CE%B5-%CE%BF-%CE%BB%CE%AC%CE%B6%CE%B1%CF%81%CE%BF%CF%82-%CE%B2%CE%B1%CE%B2/" TargetMode="External"/><Relationship Id="rId2" Type="http://schemas.openxmlformats.org/officeDocument/2006/relationships/hyperlink" Target="http://iscreta.gr/2015/04/%CF%84%CE%B1-%CE%BA%CE%AC%CE%BB%CE%B1%CE%BD%CF%84%CE%B1-%CF%84%CE%BF%CF%85-%CE%BB%CE%B1%CE%B6%CE%AC%CF%81%CE%BF%CF%85-%CE%B1%CF%80%CF%8C-%CF%84%CE%B7%CE%BD-%CE%BA%CF%81%CE%AE%CF%84%CE%B7/" TargetMode="External"/><Relationship Id="rId1" Type="http://schemas.openxmlformats.org/officeDocument/2006/relationships/slideLayout" Target="../slideLayouts/slideLayout4.xml"/><Relationship Id="rId6" Type="http://schemas.openxmlformats.org/officeDocument/2006/relationships/hyperlink" Target="https://www.supersyntages.gr/blog/savvato-toy-lazaroy-ta-lazarakia-ta-ithi-kai-ta-ethima" TargetMode="External"/><Relationship Id="rId5" Type="http://schemas.openxmlformats.org/officeDocument/2006/relationships/hyperlink" Target="https://opyrros.wordpress.com/2012/04/03/%CF%84%CE%BF-%CF%83%CE%AC%CE%B2%CE%B2%CE%B1%CF%84%CE%BF-%CF%84%CE%BF%CF%85-%CE%BB%CE%B1%CE%B6%CE%AC%CF%81%CE%BF%CF%85-%CE%AE%CF%80%CE%B5%CE%B9%CF%81%CE%BF%CF%82/" TargetMode="External"/><Relationship Id="rId4" Type="http://schemas.openxmlformats.org/officeDocument/2006/relationships/hyperlink" Target="https://www.mothersblog.gr/free-time/story/35103/mathete-sta-paidia-sas-ta-kalanta-toy-lazaro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dirty="0" smtClean="0"/>
              <a:t>                   </a:t>
            </a:r>
            <a:r>
              <a:rPr lang="el-GR" sz="2800" dirty="0" smtClean="0"/>
              <a:t>Κάλαντα του Λαζάρου</a:t>
            </a:r>
            <a:endParaRPr lang="el-GR" sz="2800" dirty="0"/>
          </a:p>
        </p:txBody>
      </p:sp>
      <p:pic>
        <p:nvPicPr>
          <p:cNvPr id="9" name="8 - Θέση εικόνας" descr="Ανάσταση Λαζάρου 2.jpg"/>
          <p:cNvPicPr>
            <a:picLocks noGrp="1" noChangeAspect="1"/>
          </p:cNvPicPr>
          <p:nvPr>
            <p:ph type="pic" idx="1"/>
          </p:nvPr>
        </p:nvPicPr>
        <p:blipFill>
          <a:blip r:embed="rId2"/>
          <a:srcRect l="6667" r="6667"/>
          <a:stretch>
            <a:fillRect/>
          </a:stretch>
        </p:blipFill>
        <p:spPr/>
      </p:pic>
      <p:sp>
        <p:nvSpPr>
          <p:cNvPr id="8" name="7 - Θέση κειμένου"/>
          <p:cNvSpPr>
            <a:spLocks noGrp="1"/>
          </p:cNvSpPr>
          <p:nvPr>
            <p:ph type="body" sz="half" idx="2"/>
          </p:nvPr>
        </p:nvSpPr>
        <p:spPr>
          <a:xfrm>
            <a:off x="1792288" y="5367338"/>
            <a:ext cx="5486400" cy="1062058"/>
          </a:xfrm>
        </p:spPr>
        <p:txBody>
          <a:bodyPr>
            <a:normAutofit fontScale="25000" lnSpcReduction="20000"/>
          </a:bodyPr>
          <a:lstStyle/>
          <a:p>
            <a:r>
              <a:rPr lang="el-GR" dirty="0" smtClean="0">
                <a:latin typeface="Arial" pitchFamily="34" charset="0"/>
                <a:cs typeface="Arial" pitchFamily="34" charset="0"/>
              </a:rPr>
              <a:t>            </a:t>
            </a:r>
          </a:p>
          <a:p>
            <a:r>
              <a:rPr lang="el-GR" sz="8000" dirty="0">
                <a:latin typeface="Arial" pitchFamily="34" charset="0"/>
                <a:cs typeface="Arial" pitchFamily="34" charset="0"/>
              </a:rPr>
              <a:t> </a:t>
            </a:r>
            <a:r>
              <a:rPr lang="el-GR" sz="8000" dirty="0" smtClean="0">
                <a:latin typeface="Arial" pitchFamily="34" charset="0"/>
                <a:cs typeface="Arial" pitchFamily="34" charset="0"/>
              </a:rPr>
              <a:t>     Ένα μουσικό οδοιπορικό στην πατρίδα μας</a:t>
            </a:r>
          </a:p>
          <a:p>
            <a:r>
              <a:rPr lang="el-GR" sz="8000" dirty="0" smtClean="0">
                <a:latin typeface="Arial" pitchFamily="34" charset="0"/>
                <a:cs typeface="Arial" pitchFamily="34" charset="0"/>
              </a:rPr>
              <a:t>        με αφορμή την Ανάσταση του </a:t>
            </a:r>
            <a:r>
              <a:rPr lang="el-GR" sz="8000" dirty="0" smtClean="0">
                <a:latin typeface="Arial" pitchFamily="34" charset="0"/>
                <a:cs typeface="Arial" pitchFamily="34" charset="0"/>
              </a:rPr>
              <a:t>Λαζάρου</a:t>
            </a:r>
          </a:p>
          <a:p>
            <a:endParaRPr lang="el-GR" sz="4200" dirty="0" smtClean="0">
              <a:latin typeface="Arial" pitchFamily="34" charset="0"/>
              <a:cs typeface="Arial" pitchFamily="34" charset="0"/>
            </a:endParaRPr>
          </a:p>
          <a:p>
            <a:r>
              <a:rPr lang="el-GR" sz="7200" dirty="0" smtClean="0">
                <a:latin typeface="Arial" pitchFamily="34" charset="0"/>
                <a:cs typeface="Arial" pitchFamily="34" charset="0"/>
              </a:rPr>
              <a:t>                        </a:t>
            </a:r>
            <a:r>
              <a:rPr lang="el-GR" sz="7200" i="1" dirty="0" err="1" smtClean="0">
                <a:latin typeface="Bahnschrift SemiBold" pitchFamily="34" charset="0"/>
                <a:cs typeface="Arial" pitchFamily="34" charset="0"/>
              </a:rPr>
              <a:t>Ράνια</a:t>
            </a:r>
            <a:r>
              <a:rPr lang="el-GR" sz="7200" i="1" dirty="0" smtClean="0">
                <a:latin typeface="Bahnschrift SemiBold" pitchFamily="34" charset="0"/>
                <a:cs typeface="Arial" pitchFamily="34" charset="0"/>
              </a:rPr>
              <a:t> Ααρών Πε79.01</a:t>
            </a:r>
            <a:endParaRPr lang="el-GR" sz="7200" i="1" dirty="0">
              <a:latin typeface="Bahnschrift SemiBold"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 Τίτλος"/>
          <p:cNvSpPr>
            <a:spLocks noGrp="1"/>
          </p:cNvSpPr>
          <p:nvPr>
            <p:ph type="title"/>
          </p:nvPr>
        </p:nvSpPr>
        <p:spPr/>
        <p:txBody>
          <a:bodyPr/>
          <a:lstStyle/>
          <a:p>
            <a:r>
              <a:rPr lang="el-GR" dirty="0" smtClean="0"/>
              <a:t>Το έθιμο με τα </a:t>
            </a:r>
            <a:r>
              <a:rPr lang="el-GR" dirty="0" err="1" smtClean="0"/>
              <a:t>λαζαράκια</a:t>
            </a:r>
            <a:endParaRPr lang="el-GR" dirty="0"/>
          </a:p>
        </p:txBody>
      </p:sp>
      <p:sp>
        <p:nvSpPr>
          <p:cNvPr id="15" name="14 - Θέση περιεχομένου"/>
          <p:cNvSpPr>
            <a:spLocks noGrp="1"/>
          </p:cNvSpPr>
          <p:nvPr>
            <p:ph sz="half" idx="1"/>
          </p:nvPr>
        </p:nvSpPr>
        <p:spPr/>
        <p:txBody>
          <a:bodyPr>
            <a:normAutofit fontScale="77500" lnSpcReduction="20000"/>
          </a:bodyPr>
          <a:lstStyle/>
          <a:p>
            <a:pPr>
              <a:buNone/>
            </a:pPr>
            <a:r>
              <a:rPr lang="el-GR" dirty="0" smtClean="0"/>
              <a:t>     Το Σάββατο του Λαζάρου τα παιδιά, τα </a:t>
            </a:r>
            <a:r>
              <a:rPr lang="el-GR" b="1" dirty="0" smtClean="0"/>
              <a:t>«</a:t>
            </a:r>
            <a:r>
              <a:rPr lang="el-GR" b="1" dirty="0" err="1" smtClean="0"/>
              <a:t>λαζαράκια</a:t>
            </a:r>
            <a:r>
              <a:rPr lang="el-GR" b="1" dirty="0" smtClean="0"/>
              <a:t>»,</a:t>
            </a:r>
            <a:r>
              <a:rPr lang="el-GR" dirty="0" smtClean="0"/>
              <a:t> (κορίτσια κυρίως που </a:t>
            </a:r>
            <a:r>
              <a:rPr lang="el-GR" dirty="0" err="1" smtClean="0"/>
              <a:t>ονομάζονταν</a:t>
            </a:r>
            <a:r>
              <a:rPr lang="el-GR" b="1" dirty="0" err="1" smtClean="0"/>
              <a:t>«λαζαρίνες</a:t>
            </a:r>
            <a:r>
              <a:rPr lang="el-GR" b="1" dirty="0" smtClean="0"/>
              <a:t>»</a:t>
            </a:r>
            <a:r>
              <a:rPr lang="el-GR" dirty="0" smtClean="0"/>
              <a:t>)</a:t>
            </a:r>
            <a:r>
              <a:rPr lang="el-GR" b="1" dirty="0" smtClean="0"/>
              <a:t> </a:t>
            </a:r>
            <a:r>
              <a:rPr lang="el-GR" dirty="0" smtClean="0"/>
              <a:t>γυρνούσαν από σπίτι σε σπίτι και τραγουδούσαν τα </a:t>
            </a:r>
            <a:r>
              <a:rPr lang="el-GR" b="1" dirty="0" smtClean="0"/>
              <a:t>«</a:t>
            </a:r>
            <a:r>
              <a:rPr lang="el-GR" b="1" dirty="0" err="1" smtClean="0"/>
              <a:t>Λαζαρικά</a:t>
            </a:r>
            <a:r>
              <a:rPr lang="el-GR" b="1" dirty="0" smtClean="0"/>
              <a:t>»</a:t>
            </a:r>
            <a:r>
              <a:rPr lang="el-GR" dirty="0" smtClean="0"/>
              <a:t>,</a:t>
            </a:r>
            <a:r>
              <a:rPr lang="el-GR" b="1" dirty="0" smtClean="0"/>
              <a:t> </a:t>
            </a:r>
            <a:r>
              <a:rPr lang="el-GR" dirty="0" smtClean="0"/>
              <a:t>κάλαντα που μιλούσαν για την Ανάσταση του Λαζάρου. </a:t>
            </a:r>
          </a:p>
          <a:p>
            <a:pPr>
              <a:buNone/>
            </a:pPr>
            <a:r>
              <a:rPr lang="el-GR" dirty="0" smtClean="0"/>
              <a:t>      Ως φιλοδώρημα δέχονταν συνήθως αυγά που τα έβαζαν σε ένα καλαθάκι, το οποίο είχαν στολίσει από την προηγούμενη ημέρα με λουλούδια του αγρού.</a:t>
            </a:r>
            <a:endParaRPr lang="el-GR" dirty="0"/>
          </a:p>
        </p:txBody>
      </p:sp>
      <p:pic>
        <p:nvPicPr>
          <p:cNvPr id="17" name="16 - Θέση περιεχομένου" descr="Λαζαρίνα επεξεργασμένη.jpg"/>
          <p:cNvPicPr>
            <a:picLocks noGrp="1" noChangeAspect="1"/>
          </p:cNvPicPr>
          <p:nvPr>
            <p:ph sz="half" idx="2"/>
          </p:nvPr>
        </p:nvPicPr>
        <p:blipFill>
          <a:blip r:embed="rId2"/>
          <a:stretch>
            <a:fillRect/>
          </a:stretch>
        </p:blipFill>
        <p:spPr>
          <a:xfrm>
            <a:off x="5143504" y="1714489"/>
            <a:ext cx="3286148" cy="384890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κάλαντα του Λαζάρου</a:t>
            </a:r>
            <a:endParaRPr lang="el-GR" dirty="0"/>
          </a:p>
        </p:txBody>
      </p:sp>
      <p:sp>
        <p:nvSpPr>
          <p:cNvPr id="3" name="2 - Θέση περιεχομένου"/>
          <p:cNvSpPr>
            <a:spLocks noGrp="1"/>
          </p:cNvSpPr>
          <p:nvPr>
            <p:ph sz="half" idx="1"/>
          </p:nvPr>
        </p:nvSpPr>
        <p:spPr/>
        <p:txBody>
          <a:bodyPr>
            <a:normAutofit/>
          </a:bodyPr>
          <a:lstStyle/>
          <a:p>
            <a:pPr>
              <a:buNone/>
            </a:pPr>
            <a:r>
              <a:rPr lang="el-GR" dirty="0" smtClean="0"/>
              <a:t>    </a:t>
            </a:r>
            <a:r>
              <a:rPr lang="el-GR" sz="2400" dirty="0" smtClean="0"/>
              <a:t>Κάθε περιοχή της Ελλάδας είχε και τα δικά της Κάλαντα. Πατήστε στον παρακάτω σύνδεσμο για να ακούσετε τον Παιδικό Χορό του Σχολείου Ψαλτικής να τραγουδά </a:t>
            </a:r>
            <a:r>
              <a:rPr lang="el-GR" sz="2400" b="1" dirty="0" smtClean="0"/>
              <a:t>Κάλαντα από την Σίφνο</a:t>
            </a:r>
            <a:r>
              <a:rPr lang="el-GR" sz="2400" dirty="0" smtClean="0"/>
              <a:t> (Κυκλάδες)</a:t>
            </a:r>
            <a:r>
              <a:rPr lang="en-US" sz="2400" dirty="0" smtClean="0">
                <a:hlinkClick r:id="rId2"/>
              </a:rPr>
              <a:t> </a:t>
            </a:r>
            <a:r>
              <a:rPr lang="en-US" sz="2400" dirty="0" smtClean="0">
                <a:hlinkClick r:id="rId2"/>
              </a:rPr>
              <a:t>https://safeyoutube.net/w/s7m5</a:t>
            </a:r>
            <a:endParaRPr lang="en-US" sz="2400" dirty="0" smtClean="0"/>
          </a:p>
          <a:p>
            <a:pPr>
              <a:buNone/>
            </a:pPr>
            <a:endParaRPr lang="el-GR" dirty="0" smtClean="0"/>
          </a:p>
          <a:p>
            <a:pPr>
              <a:buNone/>
            </a:pPr>
            <a:endParaRPr lang="el-GR" dirty="0" smtClean="0"/>
          </a:p>
          <a:p>
            <a:pPr>
              <a:buNone/>
            </a:pPr>
            <a:endParaRPr lang="el-GR" dirty="0" smtClean="0"/>
          </a:p>
        </p:txBody>
      </p:sp>
      <p:pic>
        <p:nvPicPr>
          <p:cNvPr id="7" name="6 - Θέση περιεχομένου" descr="Λαζαρίνες.jpg"/>
          <p:cNvPicPr>
            <a:picLocks noGrp="1" noChangeAspect="1"/>
          </p:cNvPicPr>
          <p:nvPr>
            <p:ph sz="half" idx="2"/>
          </p:nvPr>
        </p:nvPicPr>
        <p:blipFill>
          <a:blip r:embed="rId3"/>
          <a:stretch>
            <a:fillRect/>
          </a:stretch>
        </p:blipFill>
        <p:spPr>
          <a:xfrm>
            <a:off x="4648200" y="1857364"/>
            <a:ext cx="4038600" cy="322065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Τότε και σήμερα…</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buNone/>
            </a:pPr>
            <a:r>
              <a:rPr lang="el-GR" dirty="0" smtClean="0"/>
              <a:t>     Ευτυχώς στις μέρες μας παρατηρείται μια τάση αναβίωσης των τόσο ωραίων εθίμων της πατρίδας μας. Πατήστε στον παρακάτω σύνδεσμο για να ακούσετε τα παιδιά από τον Πολιτιστικό και Λαογραφικό Σύλλογο «Ακρίτες» να τραγουδούν τα </a:t>
            </a:r>
            <a:r>
              <a:rPr lang="el-GR" b="1" dirty="0" smtClean="0"/>
              <a:t>Θρακιώτικα Κάλαντα </a:t>
            </a:r>
            <a:r>
              <a:rPr lang="el-GR" dirty="0" smtClean="0"/>
              <a:t>του Λαζάρου στους δρόμους της Αλεξανδρούπολης.</a:t>
            </a:r>
          </a:p>
          <a:p>
            <a:pPr>
              <a:buNone/>
            </a:pPr>
            <a:r>
              <a:rPr lang="en-US" dirty="0" smtClean="0">
                <a:hlinkClick r:id="rId2"/>
              </a:rPr>
              <a:t>https</a:t>
            </a:r>
            <a:r>
              <a:rPr lang="en-US" dirty="0" smtClean="0">
                <a:hlinkClick r:id="rId2"/>
              </a:rPr>
              <a:t>://safeyoutube.net/w/GEm5</a:t>
            </a:r>
            <a:endParaRPr lang="el-GR" dirty="0" smtClean="0"/>
          </a:p>
          <a:p>
            <a:endParaRPr lang="el-GR" dirty="0"/>
          </a:p>
        </p:txBody>
      </p:sp>
      <p:pic>
        <p:nvPicPr>
          <p:cNvPr id="5" name="4 - Θέση περιεχομένου" descr="Λαζαράκια.jpg"/>
          <p:cNvPicPr>
            <a:picLocks noGrp="1" noChangeAspect="1"/>
          </p:cNvPicPr>
          <p:nvPr>
            <p:ph sz="half" idx="2"/>
          </p:nvPr>
        </p:nvPicPr>
        <p:blipFill>
          <a:blip r:embed="rId3"/>
          <a:stretch>
            <a:fillRect/>
          </a:stretch>
        </p:blipFill>
        <p:spPr>
          <a:xfrm>
            <a:off x="4929190" y="1643050"/>
            <a:ext cx="3357586" cy="371477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a:t>
            </a:r>
            <a:r>
              <a:rPr lang="el-GR" dirty="0" err="1" smtClean="0"/>
              <a:t>Λαζαράκια</a:t>
            </a:r>
            <a:r>
              <a:rPr lang="el-GR" dirty="0" smtClean="0"/>
              <a:t> ή </a:t>
            </a:r>
            <a:r>
              <a:rPr lang="el-GR" dirty="0" err="1" smtClean="0"/>
              <a:t>Λαζόνια</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buNone/>
            </a:pPr>
            <a:r>
              <a:rPr lang="el-GR" dirty="0" smtClean="0"/>
              <a:t>    «Όποιος δεν πλάσει </a:t>
            </a:r>
            <a:r>
              <a:rPr lang="el-GR" dirty="0" err="1" smtClean="0"/>
              <a:t>λαζαράκια</a:t>
            </a:r>
            <a:r>
              <a:rPr lang="el-GR" dirty="0" smtClean="0"/>
              <a:t> δεν θα χορτάσει ψωμί» έλεγαν οι παλιοί. Άλλο έθιμο λοιπόν της ημέρας ήταν να ζυμώνουν οι νοικοκυρές </a:t>
            </a:r>
            <a:r>
              <a:rPr lang="el-GR" b="1" dirty="0" smtClean="0"/>
              <a:t>ψωμάκια σε σχήμα ανθρώπου</a:t>
            </a:r>
            <a:r>
              <a:rPr lang="el-GR" dirty="0" smtClean="0"/>
              <a:t> που τα γέμιζαν με ξηρούς καρπούς, σταφίδες, φρούτα κτλ. </a:t>
            </a:r>
          </a:p>
          <a:p>
            <a:pPr>
              <a:buNone/>
            </a:pPr>
            <a:r>
              <a:rPr lang="el-GR" dirty="0" smtClean="0"/>
              <a:t> </a:t>
            </a:r>
            <a:r>
              <a:rPr lang="el-GR" dirty="0" smtClean="0"/>
              <a:t>    Ας δούμε τη μικρασιάτικη συνταγή για </a:t>
            </a:r>
            <a:r>
              <a:rPr lang="el-GR" dirty="0" err="1" smtClean="0"/>
              <a:t>λαζαράκια</a:t>
            </a:r>
            <a:r>
              <a:rPr lang="el-GR" dirty="0" smtClean="0"/>
              <a:t> …πλουσίων που μας προτείνει η κυρία Δώρα από τον </a:t>
            </a:r>
            <a:r>
              <a:rPr lang="el-GR" dirty="0" err="1" smtClean="0"/>
              <a:t>Μόλυβο</a:t>
            </a:r>
            <a:r>
              <a:rPr lang="el-GR" dirty="0" smtClean="0"/>
              <a:t> της Λέσβου. </a:t>
            </a:r>
            <a:r>
              <a:rPr lang="en-US" dirty="0" smtClean="0">
                <a:hlinkClick r:id="rId2"/>
              </a:rPr>
              <a:t>https://safeyoutube.net/w/4Tm5</a:t>
            </a:r>
            <a:endParaRPr lang="el-GR" dirty="0"/>
          </a:p>
        </p:txBody>
      </p:sp>
      <p:pic>
        <p:nvPicPr>
          <p:cNvPr id="5" name="4 - Θέση περιεχομένου" descr="Λαζαράκια κουλουράκια.jpg"/>
          <p:cNvPicPr>
            <a:picLocks noGrp="1" noChangeAspect="1"/>
          </p:cNvPicPr>
          <p:nvPr>
            <p:ph sz="half" idx="2"/>
          </p:nvPr>
        </p:nvPicPr>
        <p:blipFill>
          <a:blip r:embed="rId3"/>
          <a:stretch>
            <a:fillRect/>
          </a:stretch>
        </p:blipFill>
        <p:spPr>
          <a:xfrm>
            <a:off x="4572000" y="1785926"/>
            <a:ext cx="4038600" cy="385765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έθιμο των </a:t>
            </a:r>
            <a:r>
              <a:rPr lang="el-GR" dirty="0" err="1" smtClean="0"/>
              <a:t>Αγερμών</a:t>
            </a:r>
            <a:endParaRPr lang="el-GR" dirty="0"/>
          </a:p>
        </p:txBody>
      </p:sp>
      <p:sp>
        <p:nvSpPr>
          <p:cNvPr id="6" name="5 - Θέση περιεχομένου"/>
          <p:cNvSpPr>
            <a:spLocks noGrp="1"/>
          </p:cNvSpPr>
          <p:nvPr>
            <p:ph sz="half" idx="1"/>
          </p:nvPr>
        </p:nvSpPr>
        <p:spPr/>
        <p:txBody>
          <a:bodyPr>
            <a:normAutofit fontScale="85000" lnSpcReduction="20000"/>
          </a:bodyPr>
          <a:lstStyle/>
          <a:p>
            <a:pPr>
              <a:buNone/>
            </a:pPr>
            <a:r>
              <a:rPr lang="el-GR" dirty="0" smtClean="0"/>
              <a:t>  </a:t>
            </a:r>
            <a:r>
              <a:rPr lang="el-GR" dirty="0" smtClean="0"/>
              <a:t>   Τα Κάλαντα του Λαζάρου απαντούν και με την ονομασία «</a:t>
            </a:r>
            <a:r>
              <a:rPr lang="el-GR" dirty="0" err="1" smtClean="0"/>
              <a:t>Αγερμοί</a:t>
            </a:r>
            <a:r>
              <a:rPr lang="el-GR" dirty="0" smtClean="0"/>
              <a:t>». </a:t>
            </a:r>
          </a:p>
          <a:p>
            <a:pPr>
              <a:buNone/>
            </a:pPr>
            <a:r>
              <a:rPr lang="el-GR" dirty="0" smtClean="0"/>
              <a:t> </a:t>
            </a:r>
            <a:r>
              <a:rPr lang="el-GR" dirty="0" smtClean="0"/>
              <a:t>    Τα παιδιά πήγαιναν από σπίτι σε σπίτι κρατώντας ένα ομοίωμα του Λαζάρου, σύμβολο της νίκης του Χριστού απέναντι στον Θάνατο. Ας ακούσουμε τα παιδιά από τον Πολιτιστικό Σύλλογο Νέας </a:t>
            </a:r>
            <a:r>
              <a:rPr lang="el-GR" dirty="0" err="1" smtClean="0"/>
              <a:t>Βύσσας</a:t>
            </a:r>
            <a:r>
              <a:rPr lang="el-GR" dirty="0" smtClean="0"/>
              <a:t> να μας τραγουδούν. </a:t>
            </a:r>
            <a:r>
              <a:rPr lang="en-US" dirty="0" smtClean="0">
                <a:hlinkClick r:id="rId2"/>
              </a:rPr>
              <a:t>https</a:t>
            </a:r>
            <a:r>
              <a:rPr lang="en-US" dirty="0" smtClean="0">
                <a:hlinkClick r:id="rId2"/>
              </a:rPr>
              <a:t>://</a:t>
            </a:r>
            <a:r>
              <a:rPr lang="en-US" dirty="0" smtClean="0">
                <a:hlinkClick r:id="rId2"/>
              </a:rPr>
              <a:t>safeyoutube.net/w/lMn5</a:t>
            </a:r>
            <a:r>
              <a:rPr lang="el-GR" dirty="0" smtClean="0"/>
              <a:t> </a:t>
            </a:r>
            <a:endParaRPr lang="el-GR" dirty="0"/>
          </a:p>
        </p:txBody>
      </p:sp>
      <p:pic>
        <p:nvPicPr>
          <p:cNvPr id="7" name="4 - Θέση περιεχομένου" descr="Αγερμοί.jpg"/>
          <p:cNvPicPr>
            <a:picLocks noGrp="1" noChangeAspect="1"/>
          </p:cNvPicPr>
          <p:nvPr>
            <p:ph sz="half" idx="2"/>
          </p:nvPr>
        </p:nvPicPr>
        <p:blipFill>
          <a:blip r:embed="rId3"/>
          <a:stretch>
            <a:fillRect/>
          </a:stretch>
        </p:blipFill>
        <p:spPr>
          <a:xfrm>
            <a:off x="4643438" y="1785926"/>
            <a:ext cx="4038600" cy="35055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Καλό Πάσχα!!!</a:t>
            </a:r>
            <a:endParaRPr lang="el-GR" dirty="0"/>
          </a:p>
        </p:txBody>
      </p:sp>
      <p:sp>
        <p:nvSpPr>
          <p:cNvPr id="3" name="2 - Θέση περιεχομένου"/>
          <p:cNvSpPr>
            <a:spLocks noGrp="1"/>
          </p:cNvSpPr>
          <p:nvPr>
            <p:ph sz="half" idx="1"/>
          </p:nvPr>
        </p:nvSpPr>
        <p:spPr/>
        <p:txBody>
          <a:bodyPr>
            <a:normAutofit fontScale="85000" lnSpcReduction="10000"/>
          </a:bodyPr>
          <a:lstStyle/>
          <a:p>
            <a:pPr>
              <a:buNone/>
            </a:pPr>
            <a:r>
              <a:rPr lang="el-GR" dirty="0" smtClean="0"/>
              <a:t>     Με </a:t>
            </a:r>
            <a:r>
              <a:rPr lang="el-GR" dirty="0" smtClean="0"/>
              <a:t>τις εγκάρδιες ευχές μου για ένα καλό Πάσχα σε σας και στις οικογένειές σας </a:t>
            </a:r>
            <a:r>
              <a:rPr lang="el-GR" dirty="0" err="1" smtClean="0"/>
              <a:t>σας</a:t>
            </a:r>
            <a:r>
              <a:rPr lang="el-GR" dirty="0" smtClean="0"/>
              <a:t> προσκαλώ να τραγουδήσετε μαζί μου τα Κάλαντα του Λαζάρου από την Στερεά Ελλάδα, τα οποία είναι βασισμένα στην μελωδία του παραδοσιακού τραγουδιού: «Κάτω στον γιαλό, κάτω στο περιγιάλι».</a:t>
            </a:r>
          </a:p>
          <a:p>
            <a:pPr>
              <a:buNone/>
            </a:pPr>
            <a:r>
              <a:rPr lang="el-GR" dirty="0" smtClean="0"/>
              <a:t>    (Κάντε κλικ στο κουδουνάκι)</a:t>
            </a:r>
          </a:p>
          <a:p>
            <a:pPr>
              <a:buNone/>
            </a:pPr>
            <a:endParaRPr lang="el-GR" dirty="0"/>
          </a:p>
        </p:txBody>
      </p:sp>
      <p:pic>
        <p:nvPicPr>
          <p:cNvPr id="5" name="4 - Θέση περιεχομένου" descr="Ομοίωμα Λαζάρου επεξεργασμένο.jpg"/>
          <p:cNvPicPr>
            <a:picLocks noGrp="1" noChangeAspect="1"/>
          </p:cNvPicPr>
          <p:nvPr>
            <p:ph sz="half" idx="2"/>
          </p:nvPr>
        </p:nvPicPr>
        <p:blipFill>
          <a:blip r:embed="rId3"/>
          <a:stretch>
            <a:fillRect/>
          </a:stretch>
        </p:blipFill>
        <p:spPr>
          <a:xfrm>
            <a:off x="4927534" y="1600200"/>
            <a:ext cx="3479932" cy="4525963"/>
          </a:xfrm>
        </p:spPr>
      </p:pic>
      <p:pic>
        <p:nvPicPr>
          <p:cNvPr id="6" name="Κάλαντα Λαζάρου.m4a">
            <a:hlinkClick r:id="" action="ppaction://media"/>
          </p:cNvPr>
          <p:cNvPicPr>
            <a:picLocks noRot="1" noChangeAspect="1"/>
          </p:cNvPicPr>
          <p:nvPr>
            <a:audioFile r:link="rId1"/>
          </p:nvPr>
        </p:nvPicPr>
        <p:blipFill>
          <a:blip r:embed="rId4"/>
          <a:stretch>
            <a:fillRect/>
          </a:stretch>
        </p:blipFill>
        <p:spPr>
          <a:xfrm>
            <a:off x="2214546" y="5786454"/>
            <a:ext cx="417514" cy="41751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Παραπομπές</a:t>
            </a:r>
            <a:endParaRPr lang="el-GR" dirty="0"/>
          </a:p>
        </p:txBody>
      </p:sp>
      <p:sp>
        <p:nvSpPr>
          <p:cNvPr id="6" name="5 - Θέση περιεχομένου"/>
          <p:cNvSpPr>
            <a:spLocks noGrp="1"/>
          </p:cNvSpPr>
          <p:nvPr>
            <p:ph sz="half" idx="1"/>
          </p:nvPr>
        </p:nvSpPr>
        <p:spPr>
          <a:xfrm>
            <a:off x="500034" y="1571612"/>
            <a:ext cx="4038600" cy="4525963"/>
          </a:xfrm>
        </p:spPr>
        <p:txBody>
          <a:bodyPr>
            <a:normAutofit fontScale="25000" lnSpcReduction="20000"/>
          </a:bodyPr>
          <a:lstStyle/>
          <a:p>
            <a:r>
              <a:rPr lang="el-GR" sz="5600" dirty="0" smtClean="0"/>
              <a:t>Η εικόνα της Ανάστασης του Λαζάρου από τον </a:t>
            </a:r>
            <a:r>
              <a:rPr lang="el-GR" sz="5600" u="sng" dirty="0" smtClean="0">
                <a:hlinkClick r:id="rId2"/>
              </a:rPr>
              <a:t>http://iscreta.gr/2015/04/%CF%84%CE%B1-%CE%BA%CE%AC%CE%BB%CE%B1%CE%BD%CF%84%CE%B1-%CF%84%CE%BF%CF%85-%CE%BB%CE%B1%CE%B6%CE%AC%CF%81%CE%BF%CF%85-%CE%B1%CF%80%CF%8C-%CF%84%CE%B7%CE%BD-%CE%BA%CF%81%CE%AE%CF%84%CE%B7/</a:t>
            </a:r>
            <a:endParaRPr lang="el-GR" sz="5600" dirty="0" smtClean="0"/>
          </a:p>
          <a:p>
            <a:r>
              <a:rPr lang="el-GR" sz="5600" dirty="0" smtClean="0"/>
              <a:t>Η φωτογραφία με τη στολισμένη </a:t>
            </a:r>
            <a:r>
              <a:rPr lang="el-GR" sz="5600" dirty="0" err="1" smtClean="0"/>
              <a:t>Λαζαρίνα</a:t>
            </a:r>
            <a:r>
              <a:rPr lang="el-GR" sz="5600" dirty="0" smtClean="0"/>
              <a:t> από τον </a:t>
            </a:r>
            <a:r>
              <a:rPr lang="el-GR" sz="5600" u="sng" dirty="0" smtClean="0">
                <a:hlinkClick r:id="rId3"/>
              </a:rPr>
              <a:t>https://www.galatsi.gov.gr/event/savvato-tou-lazarou-me-polles-paschalines-ekdilosis-kalanta-tou-lazarou-chiropiita-lazarakia-ithi-ke-ethima-tou-pascha-ke-synavlia-entechnis-mousikis/</a:t>
            </a:r>
            <a:endParaRPr lang="el-GR" sz="5600" dirty="0" smtClean="0"/>
          </a:p>
          <a:p>
            <a:r>
              <a:rPr lang="el-GR" sz="5600" dirty="0" smtClean="0"/>
              <a:t>Η ασπρόμαυρη φωτογραφία με τις 3 </a:t>
            </a:r>
            <a:r>
              <a:rPr lang="el-GR" sz="5600" dirty="0" err="1" smtClean="0"/>
              <a:t>Λαζαρίνες</a:t>
            </a:r>
            <a:r>
              <a:rPr lang="el-GR" sz="5600" dirty="0" smtClean="0"/>
              <a:t> από τον </a:t>
            </a:r>
            <a:r>
              <a:rPr lang="el-GR" sz="5600" u="sng" dirty="0" smtClean="0">
                <a:hlinkClick r:id="rId4"/>
              </a:rPr>
              <a:t>https://www.mothersblog.gr/free-time/story/35103/mathete-sta-paidia-sas-ta-kalanta-toy-lazaroy</a:t>
            </a:r>
            <a:endParaRPr lang="el-GR" sz="5600" dirty="0" smtClean="0"/>
          </a:p>
          <a:p>
            <a:r>
              <a:rPr lang="el-GR" sz="5600" dirty="0" smtClean="0"/>
              <a:t>Η ασπρόμαυρη φωτογραφία με τα αγοράκια από τον </a:t>
            </a:r>
            <a:r>
              <a:rPr lang="el-GR" sz="5600" u="sng" dirty="0" smtClean="0">
                <a:hlinkClick r:id="rId5"/>
              </a:rPr>
              <a:t>https://opyrros.wordpress.com/2012/04/03/%CF%84%CE%BF-%CF%83%CE%AC%CE%B2%CE%B2%CE%B1%CF%84%CE%BF-%CF%84%CE%BF%CF%85-%CE%BB%CE%B1%CE%B6%CE%AC%CF%81%CE%BF%CF%85-%CE%AE%CF%80%CE%B5%CE%B9%CF%81%CE%BF%CF%82/</a:t>
            </a:r>
            <a:endParaRPr lang="el-GR" sz="5600" dirty="0" smtClean="0"/>
          </a:p>
          <a:p>
            <a:endParaRPr lang="el-GR" dirty="0"/>
          </a:p>
        </p:txBody>
      </p:sp>
      <p:sp>
        <p:nvSpPr>
          <p:cNvPr id="7" name="6 - Θέση περιεχομένου"/>
          <p:cNvSpPr>
            <a:spLocks noGrp="1"/>
          </p:cNvSpPr>
          <p:nvPr>
            <p:ph sz="half" idx="2"/>
          </p:nvPr>
        </p:nvSpPr>
        <p:spPr>
          <a:xfrm>
            <a:off x="4714876" y="1428736"/>
            <a:ext cx="4038600" cy="4454525"/>
          </a:xfrm>
        </p:spPr>
        <p:txBody>
          <a:bodyPr>
            <a:normAutofit fontScale="25000" lnSpcReduction="20000"/>
          </a:bodyPr>
          <a:lstStyle/>
          <a:p>
            <a:pPr>
              <a:buNone/>
            </a:pPr>
            <a:endParaRPr lang="el-GR" dirty="0" smtClean="0"/>
          </a:p>
          <a:p>
            <a:r>
              <a:rPr lang="el-GR" sz="5600" dirty="0" smtClean="0"/>
              <a:t>Η </a:t>
            </a:r>
            <a:r>
              <a:rPr lang="el-GR" sz="5600" dirty="0" smtClean="0"/>
              <a:t>φωτογραφία με τα </a:t>
            </a:r>
            <a:r>
              <a:rPr lang="el-GR" sz="5600" dirty="0" err="1" smtClean="0"/>
              <a:t>λαζαράκια</a:t>
            </a:r>
            <a:r>
              <a:rPr lang="el-GR" sz="5600" dirty="0" smtClean="0"/>
              <a:t> (κουλουράκια) από </a:t>
            </a:r>
            <a:r>
              <a:rPr lang="el-GR" sz="5600" u="sng" dirty="0" smtClean="0">
                <a:hlinkClick r:id="rId6"/>
              </a:rPr>
              <a:t>https://www.supersyntages.gr/blog/savvato-toy-lazaroy-ta-lazarakia-ta-ithi-kai-ta-ethima</a:t>
            </a:r>
            <a:endParaRPr lang="el-GR" sz="5600" dirty="0" smtClean="0"/>
          </a:p>
          <a:p>
            <a:r>
              <a:rPr lang="el-GR" sz="5600" dirty="0" smtClean="0"/>
              <a:t>Η φωτογραφία με τα παιδάκια που περιφέρουν τον «Λάζαρο» από </a:t>
            </a:r>
            <a:r>
              <a:rPr lang="el-GR" sz="5600" u="sng" dirty="0" smtClean="0">
                <a:hlinkClick r:id="rId7"/>
              </a:rPr>
              <a:t>https://oikohouse.wordpress.com/2018/03/31/%CF%83%CE%AC%CE%B2%CE%B2%CE%B1%CF%84%CE%BF-%CF%84%CE%BF%CF%85-%CE%BB%CE%B1%CE%B6%CE%AC%CF%81%CE%BF%CF%85-%CE%AE%CF%81%CE%B8%CE%B5-%CE%BF-%CE%BB%CE%AC%CE%B6%CE%B1%CF%81%CE%BF%CF%82-%CE%B2%CE%B1%CE%B2</a:t>
            </a:r>
            <a:r>
              <a:rPr lang="el-GR" sz="5600" u="sng" dirty="0" smtClean="0">
                <a:hlinkClick r:id="rId7"/>
              </a:rPr>
              <a:t>/</a:t>
            </a:r>
            <a:endParaRPr lang="el-GR" sz="5600" u="sng" dirty="0" smtClean="0"/>
          </a:p>
          <a:p>
            <a:r>
              <a:rPr lang="el-GR" sz="5600" dirty="0" smtClean="0"/>
              <a:t>Η τελευταία φωτογραφία από τον </a:t>
            </a:r>
            <a:r>
              <a:rPr lang="el-GR" sz="5600" u="sng" dirty="0" smtClean="0">
                <a:hlinkClick r:id="rId8"/>
              </a:rPr>
              <a:t>https://enypografa.gr/%CE%B1%CF%85%CF%84%CE%BF%CE%B4%CE%B9%CE%BF%CE%B9%CE%BA%CE%B7%CF%83%CE%B7/%CF%80%CE%B1%CF%83%CF%87%CE%B1%CE%BB%CE%B9%CE%BD%CE%AD%CF%82-%CE%B5%CE%BA%CE%B4%CE%B7%CE%BB%CF%8E%CF%83%CE%B5%CE%B9%CF%82-%CE%B1%CF%80%CF%8C-%CF%84%CE%B1-%CE%BA%CE%B1%CF%80%CE%B7-%CE%B4%CE%AE%CE%BC/</a:t>
            </a:r>
            <a:endParaRPr lang="el-GR" sz="5600" dirty="0" smtClean="0"/>
          </a:p>
          <a:p>
            <a:pPr>
              <a:buNone/>
            </a:pPr>
            <a:endParaRPr lang="el-GR" sz="5600" dirty="0" smtClean="0"/>
          </a:p>
          <a:p>
            <a:pPr>
              <a:buNone/>
            </a:pPr>
            <a:r>
              <a:rPr lang="el-GR" sz="5600" dirty="0" smtClean="0"/>
              <a:t>          </a:t>
            </a:r>
            <a:r>
              <a:rPr lang="el-GR" sz="6400" dirty="0" err="1" smtClean="0"/>
              <a:t>Ράνια</a:t>
            </a:r>
            <a:r>
              <a:rPr lang="el-GR" sz="6400" dirty="0" smtClean="0"/>
              <a:t> Ααρών, ΠΕ 79.01 </a:t>
            </a:r>
          </a:p>
          <a:p>
            <a:pPr>
              <a:buNone/>
            </a:pPr>
            <a:r>
              <a:rPr lang="el-GR" sz="6400" dirty="0" smtClean="0"/>
              <a:t>          10/04/2020</a:t>
            </a:r>
          </a:p>
          <a:p>
            <a:endParaRPr lang="el-GR" sz="5600" dirty="0" smtClean="0"/>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520</Words>
  <Application>Microsoft Office PowerPoint</Application>
  <PresentationFormat>Προβολή στην οθόνη (4:3)</PresentationFormat>
  <Paragraphs>36</Paragraphs>
  <Slides>8</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                   Κάλαντα του Λαζάρου</vt:lpstr>
      <vt:lpstr>Το έθιμο με τα λαζαράκια</vt:lpstr>
      <vt:lpstr>Τα κάλαντα του Λαζάρου</vt:lpstr>
      <vt:lpstr>Τότε και σήμερα…</vt:lpstr>
      <vt:lpstr>Τα Λαζαράκια ή Λαζόνια</vt:lpstr>
      <vt:lpstr>Το έθιμο των Αγερμών</vt:lpstr>
      <vt:lpstr>Καλό Πάσχα!!!</vt:lpstr>
      <vt:lpstr>Παραπομπές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Κάλαντα του Λαζάρου</dc:title>
  <dc:creator>Lenovo</dc:creator>
  <cp:lastModifiedBy>Lenovo</cp:lastModifiedBy>
  <cp:revision>62</cp:revision>
  <dcterms:created xsi:type="dcterms:W3CDTF">2020-04-09T16:55:21Z</dcterms:created>
  <dcterms:modified xsi:type="dcterms:W3CDTF">2020-04-09T21:46:37Z</dcterms:modified>
</cp:coreProperties>
</file>